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494" r:id="rId3"/>
    <p:sldId id="368" r:id="rId4"/>
    <p:sldId id="366" r:id="rId5"/>
    <p:sldId id="771" r:id="rId6"/>
    <p:sldId id="759" r:id="rId7"/>
    <p:sldId id="772" r:id="rId8"/>
    <p:sldId id="773" r:id="rId9"/>
    <p:sldId id="774" r:id="rId10"/>
    <p:sldId id="775" r:id="rId11"/>
    <p:sldId id="777" r:id="rId12"/>
    <p:sldId id="778" r:id="rId13"/>
    <p:sldId id="785" r:id="rId14"/>
    <p:sldId id="780" r:id="rId15"/>
    <p:sldId id="781" r:id="rId16"/>
    <p:sldId id="782" r:id="rId17"/>
    <p:sldId id="784" r:id="rId18"/>
    <p:sldId id="783" r:id="rId19"/>
    <p:sldId id="760" r:id="rId20"/>
    <p:sldId id="786" r:id="rId21"/>
    <p:sldId id="761" r:id="rId22"/>
    <p:sldId id="495" r:id="rId2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6600"/>
    <a:srgbClr val="0000FF"/>
    <a:srgbClr val="CC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7" autoAdjust="0"/>
    <p:restoredTop sz="93237" autoAdjust="0"/>
  </p:normalViewPr>
  <p:slideViewPr>
    <p:cSldViewPr snapToGrid="0" snapToObjects="1">
      <p:cViewPr>
        <p:scale>
          <a:sx n="75" d="100"/>
          <a:sy n="75" d="100"/>
        </p:scale>
        <p:origin x="-166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72D923-7635-47F6-8786-59EE56B7BA91}" type="slidenum">
              <a:rPr lang="en-US"/>
              <a:pPr/>
              <a:t>11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38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EC8046-80C7-4582-8AD3-8702C161B086}" type="slidenum">
              <a:rPr lang="en-US"/>
              <a:pPr/>
              <a:t>12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55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A71324-D0C2-4F4B-83EC-4B9955CA0870}" type="slidenum">
              <a:rPr lang="en-US"/>
              <a:pPr/>
              <a:t>14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20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4CC858-CED4-4D7C-9E26-06930551B398}" type="slidenum">
              <a:rPr lang="en-US"/>
              <a:pPr/>
              <a:t>15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9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C2E31F-D39D-4BF3-9F74-422F0AF18579}" type="slidenum">
              <a:rPr lang="en-US"/>
              <a:pPr/>
              <a:t>16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77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C2E31F-D39D-4BF3-9F74-422F0AF18579}" type="slidenum">
              <a:rPr lang="en-US"/>
              <a:pPr/>
              <a:t>17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770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CDA3E0-933A-49B1-BA94-63F0CB789FF2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2/23/2016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2/23/2016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2/23/2016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229600" cy="474253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2/23/2016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2/23/2016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2/23/2016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2/23/2016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2/23/2016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2/23/2016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2/23/2016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2/23/2016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CMSC202</a:t>
            </a:r>
            <a:br>
              <a:rPr lang="en-US" altLang="en-US" dirty="0" smtClean="0"/>
            </a:br>
            <a:r>
              <a:rPr lang="en-US" altLang="en-US" dirty="0" smtClean="0"/>
              <a:t> Computer Science II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>Lecture 06 – </a:t>
            </a:r>
            <a:r>
              <a:rPr lang="en-US" altLang="en-US" sz="4000" smtClean="0"/>
              <a:t/>
            </a:r>
            <a:br>
              <a:rPr lang="en-US" altLang="en-US" sz="4000" smtClean="0"/>
            </a:br>
            <a:r>
              <a:rPr lang="en-US" altLang="en-US"/>
              <a:t>Classes and </a:t>
            </a:r>
            <a:r>
              <a:rPr lang="en-US" altLang="en-US" smtClean="0"/>
              <a:t>Objects</a:t>
            </a:r>
            <a:endParaRPr lang="en-US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19337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Dr. Katherine Gibson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5233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Based on slides by Chris Marron at UMBC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Encapsulation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382000" cy="4742531"/>
          </a:xfrm>
        </p:spPr>
        <p:txBody>
          <a:bodyPr/>
          <a:lstStyle/>
          <a:p>
            <a:r>
              <a:rPr lang="en-US" b="1" i="1" dirty="0"/>
              <a:t>E</a:t>
            </a:r>
            <a:r>
              <a:rPr lang="en-US" b="1" i="1" dirty="0" smtClean="0"/>
              <a:t>ncapsulation </a:t>
            </a:r>
            <a:r>
              <a:rPr lang="en-US" dirty="0"/>
              <a:t>is a form of information </a:t>
            </a:r>
            <a:br>
              <a:rPr lang="en-US" dirty="0"/>
            </a:br>
            <a:r>
              <a:rPr lang="en-US" dirty="0"/>
              <a:t>hiding and abstraction</a:t>
            </a:r>
          </a:p>
          <a:p>
            <a:r>
              <a:rPr lang="en-US" dirty="0" smtClean="0"/>
              <a:t>Data </a:t>
            </a:r>
            <a:r>
              <a:rPr lang="en-US" dirty="0"/>
              <a:t>and functions that act on that data are located in the same place (inside a class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Goal:</a:t>
            </a:r>
          </a:p>
          <a:p>
            <a:pPr lvl="1"/>
            <a:r>
              <a:rPr lang="en-US" sz="3200" dirty="0" smtClean="0"/>
              <a:t>Separate interface from implementation </a:t>
            </a:r>
            <a:br>
              <a:rPr lang="en-US" sz="3200" dirty="0" smtClean="0"/>
            </a:br>
            <a:r>
              <a:rPr lang="en-US" sz="3200" dirty="0" smtClean="0"/>
              <a:t>so </a:t>
            </a:r>
            <a:r>
              <a:rPr lang="en-US" sz="3200" dirty="0"/>
              <a:t>that </a:t>
            </a:r>
            <a:r>
              <a:rPr lang="en-US" sz="3200" dirty="0" smtClean="0"/>
              <a:t>someone can </a:t>
            </a:r>
            <a:r>
              <a:rPr lang="en-US" sz="3200" dirty="0"/>
              <a:t>use the </a:t>
            </a:r>
            <a:r>
              <a:rPr lang="en-US" sz="3200" dirty="0" smtClean="0"/>
              <a:t>code without any knowledge of how it works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892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dirty="0" smtClean="0"/>
              <a:t>Declaration Example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 b="1" dirty="0" smtClean="0">
                <a:latin typeface="Courier New" panose="02070309020205020404" pitchFamily="49" charset="0"/>
              </a:rPr>
              <a:t>class </a:t>
            </a:r>
            <a:r>
              <a:rPr lang="en-US" sz="2200" b="1" dirty="0">
                <a:latin typeface="Courier New" panose="02070309020205020404" pitchFamily="49" charset="0"/>
              </a:rPr>
              <a:t>Car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 b="1" dirty="0">
                <a:latin typeface="Courier New" panose="02070309020205020404" pitchFamily="49" charset="0"/>
              </a:rPr>
              <a:t>{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 b="1" dirty="0">
                <a:latin typeface="Courier New" panose="02070309020205020404" pitchFamily="49" charset="0"/>
              </a:rPr>
              <a:t>public: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 b="1" dirty="0" err="1">
                <a:latin typeface="Courier New" panose="02070309020205020404" pitchFamily="49" charset="0"/>
              </a:rPr>
              <a:t>bool</a:t>
            </a:r>
            <a:r>
              <a:rPr lang="en-US" sz="2200" b="1" dirty="0">
                <a:latin typeface="Courier New" panose="02070309020205020404" pitchFamily="49" charset="0"/>
              </a:rPr>
              <a:t> </a:t>
            </a:r>
            <a:r>
              <a:rPr lang="en-US" sz="2200" b="1" dirty="0" err="1">
                <a:latin typeface="Courier New" panose="02070309020205020404" pitchFamily="49" charset="0"/>
              </a:rPr>
              <a:t>AddGas</a:t>
            </a:r>
            <a:r>
              <a:rPr lang="en-US" sz="2200" b="1" dirty="0">
                <a:latin typeface="Courier New" panose="02070309020205020404" pitchFamily="49" charset="0"/>
              </a:rPr>
              <a:t>(float gallons);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 b="1" dirty="0">
                <a:latin typeface="Courier New" panose="02070309020205020404" pitchFamily="49" charset="0"/>
              </a:rPr>
              <a:t>float </a:t>
            </a:r>
            <a:r>
              <a:rPr lang="en-US" sz="2200" b="1" dirty="0" err="1">
                <a:latin typeface="Courier New" panose="02070309020205020404" pitchFamily="49" charset="0"/>
              </a:rPr>
              <a:t>GetMileage</a:t>
            </a:r>
            <a:r>
              <a:rPr lang="en-US" sz="2200" b="1" dirty="0">
                <a:latin typeface="Courier New" panose="02070309020205020404" pitchFamily="49" charset="0"/>
              </a:rPr>
              <a:t>();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 b="1" dirty="0">
                <a:solidFill>
                  <a:srgbClr val="002060"/>
                </a:solidFill>
                <a:latin typeface="Courier New" panose="02070309020205020404" pitchFamily="49" charset="0"/>
              </a:rPr>
              <a:t>// other operations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200" b="1" dirty="0">
              <a:latin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 b="1" dirty="0">
                <a:latin typeface="Courier New" panose="02070309020205020404" pitchFamily="49" charset="0"/>
              </a:rPr>
              <a:t>private: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 b="1" dirty="0">
                <a:latin typeface="Courier New" panose="02070309020205020404" pitchFamily="49" charset="0"/>
              </a:rPr>
              <a:t>float </a:t>
            </a:r>
            <a:r>
              <a:rPr lang="en-US" sz="2200" b="1" dirty="0" err="1">
                <a:latin typeface="Courier New" panose="02070309020205020404" pitchFamily="49" charset="0"/>
              </a:rPr>
              <a:t>m_currGallons</a:t>
            </a:r>
            <a:r>
              <a:rPr lang="en-US" sz="2200" b="1" dirty="0">
                <a:latin typeface="Courier New" panose="02070309020205020404" pitchFamily="49" charset="0"/>
              </a:rPr>
              <a:t>;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 b="1" dirty="0">
                <a:latin typeface="Courier New" panose="02070309020205020404" pitchFamily="49" charset="0"/>
              </a:rPr>
              <a:t>float </a:t>
            </a:r>
            <a:r>
              <a:rPr lang="en-US" sz="2200" b="1" dirty="0" err="1">
                <a:latin typeface="Courier New" panose="02070309020205020404" pitchFamily="49" charset="0"/>
              </a:rPr>
              <a:t>m_currMileage</a:t>
            </a:r>
            <a:r>
              <a:rPr lang="en-US" sz="2200" b="1" dirty="0">
                <a:latin typeface="Courier New" panose="02070309020205020404" pitchFamily="49" charset="0"/>
              </a:rPr>
              <a:t>;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 b="1" dirty="0">
                <a:solidFill>
                  <a:srgbClr val="002060"/>
                </a:solidFill>
                <a:latin typeface="Courier New" panose="02070309020205020404" pitchFamily="49" charset="0"/>
              </a:rPr>
              <a:t>// other data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200" b="1" dirty="0">
                <a:latin typeface="Courier New" panose="02070309020205020404" pitchFamily="49" charset="0"/>
              </a:rPr>
              <a:t>};</a:t>
            </a:r>
          </a:p>
        </p:txBody>
      </p:sp>
      <p:sp>
        <p:nvSpPr>
          <p:cNvPr id="24580" name="Freeform 4"/>
          <p:cNvSpPr>
            <a:spLocks/>
          </p:cNvSpPr>
          <p:nvPr/>
        </p:nvSpPr>
        <p:spPr bwMode="auto">
          <a:xfrm>
            <a:off x="5791200" y="2400300"/>
            <a:ext cx="533400" cy="1219200"/>
          </a:xfrm>
          <a:custGeom>
            <a:avLst/>
            <a:gdLst>
              <a:gd name="T0" fmla="*/ 0 w 336"/>
              <a:gd name="T1" fmla="*/ 0 h 768"/>
              <a:gd name="T2" fmla="*/ 336 w 336"/>
              <a:gd name="T3" fmla="*/ 0 h 768"/>
              <a:gd name="T4" fmla="*/ 336 w 336"/>
              <a:gd name="T5" fmla="*/ 768 h 768"/>
              <a:gd name="T6" fmla="*/ 0 w 336"/>
              <a:gd name="T7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" h="768">
                <a:moveTo>
                  <a:pt x="0" y="0"/>
                </a:moveTo>
                <a:lnTo>
                  <a:pt x="336" y="0"/>
                </a:lnTo>
                <a:lnTo>
                  <a:pt x="336" y="768"/>
                </a:lnTo>
                <a:lnTo>
                  <a:pt x="0" y="768"/>
                </a:lnTo>
              </a:path>
            </a:pathLst>
          </a:custGeom>
          <a:noFill/>
          <a:ln w="3810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C000"/>
              </a:solidFill>
            </a:endParaRPr>
          </a:p>
        </p:txBody>
      </p:sp>
      <p:sp>
        <p:nvSpPr>
          <p:cNvPr id="24581" name="Freeform 5"/>
          <p:cNvSpPr>
            <a:spLocks/>
          </p:cNvSpPr>
          <p:nvPr/>
        </p:nvSpPr>
        <p:spPr bwMode="auto">
          <a:xfrm>
            <a:off x="5791200" y="4229100"/>
            <a:ext cx="533400" cy="1219200"/>
          </a:xfrm>
          <a:custGeom>
            <a:avLst/>
            <a:gdLst>
              <a:gd name="T0" fmla="*/ 0 w 336"/>
              <a:gd name="T1" fmla="*/ 0 h 768"/>
              <a:gd name="T2" fmla="*/ 336 w 336"/>
              <a:gd name="T3" fmla="*/ 0 h 768"/>
              <a:gd name="T4" fmla="*/ 336 w 336"/>
              <a:gd name="T5" fmla="*/ 768 h 768"/>
              <a:gd name="T6" fmla="*/ 0 w 336"/>
              <a:gd name="T7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" h="768">
                <a:moveTo>
                  <a:pt x="0" y="0"/>
                </a:moveTo>
                <a:lnTo>
                  <a:pt x="336" y="0"/>
                </a:lnTo>
                <a:lnTo>
                  <a:pt x="336" y="768"/>
                </a:lnTo>
                <a:lnTo>
                  <a:pt x="0" y="768"/>
                </a:lnTo>
              </a:path>
            </a:pathLst>
          </a:custGeom>
          <a:noFill/>
          <a:ln w="3810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C000"/>
              </a:solidFill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324600" y="2871788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FFC000"/>
                </a:solidFill>
              </a:rPr>
              <a:t>Methods</a:t>
            </a:r>
            <a:endParaRPr lang="en-US" sz="2000" b="1" dirty="0">
              <a:solidFill>
                <a:srgbClr val="FFC000"/>
              </a:solidFill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324600" y="4700588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C000"/>
                </a:solidFill>
              </a:rPr>
              <a:t>Data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2514600" y="1452502"/>
            <a:ext cx="1295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886200" y="1300102"/>
            <a:ext cx="1600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0070C0"/>
                </a:solidFill>
              </a:rPr>
              <a:t>Class Name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2590800" y="2214502"/>
            <a:ext cx="15240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4114800" y="2000190"/>
            <a:ext cx="2743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70C0"/>
                </a:solidFill>
              </a:rPr>
              <a:t>Protection Mechanism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2819400" y="4043302"/>
            <a:ext cx="1295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4114800" y="3828990"/>
            <a:ext cx="2743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70C0"/>
                </a:solidFill>
              </a:rPr>
              <a:t>Protection Mechanism</a:t>
            </a:r>
          </a:p>
        </p:txBody>
      </p:sp>
    </p:spTree>
    <p:extLst>
      <p:ext uri="{BB962C8B-B14F-4D97-AF65-F5344CB8AC3E}">
        <p14:creationId xmlns:p14="http://schemas.microsoft.com/office/powerpoint/2010/main" val="111834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  <p:bldP spid="24582" grpId="0"/>
      <p:bldP spid="24583" grpId="0"/>
      <p:bldP spid="24584" grpId="0" animBg="1"/>
      <p:bldP spid="24585" grpId="0"/>
      <p:bldP spid="24586" grpId="0" animBg="1"/>
      <p:bldP spid="24587" grpId="0"/>
      <p:bldP spid="24588" grpId="0" animBg="1"/>
      <p:bldP spid="2458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Rules – Coding Standard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143000"/>
            <a:ext cx="8572500" cy="474253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Class names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Always begin with capital letter</a:t>
            </a:r>
          </a:p>
          <a:p>
            <a:pPr lvl="1">
              <a:spcBef>
                <a:spcPts val="0"/>
              </a:spcBef>
            </a:pPr>
            <a:r>
              <a:rPr lang="en-US" dirty="0"/>
              <a:t>Use mixed case for phrases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General word for class (type) of objects</a:t>
            </a:r>
          </a:p>
          <a:p>
            <a:pPr lvl="2">
              <a:spcBef>
                <a:spcPts val="0"/>
              </a:spcBef>
            </a:pPr>
            <a:r>
              <a:rPr lang="en-US" dirty="0"/>
              <a:t>Ex: Car, Boat, Building, DVD, List, Customer, </a:t>
            </a:r>
            <a:r>
              <a:rPr lang="en-US" dirty="0" err="1" smtClean="0"/>
              <a:t>BoxOfDVDs</a:t>
            </a:r>
            <a:r>
              <a:rPr lang="en-US" dirty="0" smtClean="0"/>
              <a:t>, </a:t>
            </a:r>
            <a:r>
              <a:rPr lang="en-US" dirty="0"/>
              <a:t>…</a:t>
            </a:r>
          </a:p>
          <a:p>
            <a:pPr lvl="3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Class data (member variables)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Always begin with m_</a:t>
            </a:r>
          </a:p>
          <a:p>
            <a:pPr lvl="2">
              <a:spcBef>
                <a:spcPts val="0"/>
              </a:spcBef>
            </a:pPr>
            <a:r>
              <a:rPr lang="en-US" dirty="0"/>
              <a:t>Ex: </a:t>
            </a:r>
            <a:r>
              <a:rPr lang="en-US" dirty="0" err="1"/>
              <a:t>m_fuel</a:t>
            </a:r>
            <a:r>
              <a:rPr lang="en-US" dirty="0"/>
              <a:t>, </a:t>
            </a:r>
            <a:r>
              <a:rPr lang="en-US" dirty="0" err="1"/>
              <a:t>m_title</a:t>
            </a:r>
            <a:r>
              <a:rPr lang="en-US" dirty="0"/>
              <a:t>, </a:t>
            </a:r>
            <a:r>
              <a:rPr lang="en-US" dirty="0" err="1"/>
              <a:t>m_name</a:t>
            </a:r>
            <a:r>
              <a:rPr lang="en-US" dirty="0"/>
              <a:t>, …</a:t>
            </a:r>
          </a:p>
          <a:p>
            <a:pPr lvl="3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Class </a:t>
            </a:r>
            <a:r>
              <a:rPr lang="en-US" dirty="0"/>
              <a:t>operations/methods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Always begin with capital letter</a:t>
            </a:r>
          </a:p>
          <a:p>
            <a:pPr lvl="2">
              <a:spcBef>
                <a:spcPts val="0"/>
              </a:spcBef>
            </a:pPr>
            <a:r>
              <a:rPr lang="en-US" dirty="0"/>
              <a:t>Ex: </a:t>
            </a:r>
            <a:r>
              <a:rPr lang="en-US" dirty="0" err="1"/>
              <a:t>AddGas</a:t>
            </a:r>
            <a:r>
              <a:rPr lang="en-US" dirty="0"/>
              <a:t>(), Accelerate(), </a:t>
            </a:r>
            <a:r>
              <a:rPr lang="en-US" dirty="0" err="1"/>
              <a:t>ModifyTitle</a:t>
            </a:r>
            <a:r>
              <a:rPr lang="en-US" dirty="0"/>
              <a:t>(), </a:t>
            </a:r>
            <a:r>
              <a:rPr lang="en-US" dirty="0" err="1"/>
              <a:t>RemoveDVD</a:t>
            </a:r>
            <a:r>
              <a:rPr lang="en-US" dirty="0"/>
              <a:t>(), …</a:t>
            </a:r>
          </a:p>
        </p:txBody>
      </p:sp>
    </p:spTree>
    <p:extLst>
      <p:ext uri="{BB962C8B-B14F-4D97-AF65-F5344CB8AC3E}">
        <p14:creationId xmlns:p14="http://schemas.microsoft.com/office/powerpoint/2010/main" val="264266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and Member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Classes </a:t>
            </a:r>
            <a:r>
              <a:rPr lang="en-US" b="1" i="1" dirty="0" smtClean="0"/>
              <a:t>encapsulate</a:t>
            </a:r>
            <a:r>
              <a:rPr lang="en-US" dirty="0" smtClean="0"/>
              <a:t> both data and functions</a:t>
            </a:r>
          </a:p>
          <a:p>
            <a:pPr lvl="1"/>
            <a:r>
              <a:rPr lang="en-US" dirty="0" smtClean="0"/>
              <a:t>Class definitions must contain both</a:t>
            </a:r>
          </a:p>
          <a:p>
            <a:pPr lvl="3"/>
            <a:endParaRPr lang="en-US" dirty="0"/>
          </a:p>
          <a:p>
            <a:r>
              <a:rPr lang="en-US" dirty="0" smtClean="0"/>
              <a:t>Member variables are the data of a class</a:t>
            </a:r>
          </a:p>
          <a:p>
            <a:pPr lvl="1"/>
            <a:r>
              <a:rPr lang="en-US" dirty="0" smtClean="0"/>
              <a:t>Its attributes, or characteristics</a:t>
            </a:r>
          </a:p>
          <a:p>
            <a:pPr lvl="1"/>
            <a:r>
              <a:rPr lang="en-US" dirty="0" smtClean="0"/>
              <a:t>e.g., breed of Dog, size of Shoe, make of Car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Class methods are used to act on that data</a:t>
            </a:r>
          </a:p>
          <a:p>
            <a:pPr lvl="1"/>
            <a:r>
              <a:rPr lang="en-US" dirty="0" smtClean="0"/>
              <a:t>e.g., Play() with Dog, </a:t>
            </a:r>
            <a:r>
              <a:rPr lang="en-US" dirty="0"/>
              <a:t>I</a:t>
            </a:r>
            <a:r>
              <a:rPr lang="en-US" dirty="0" smtClean="0"/>
              <a:t>nspect() a Car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01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Using a Class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// Represents a Day of the Year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class </a:t>
            </a:r>
            <a:r>
              <a:rPr lang="en-US" sz="1600" b="1" dirty="0" err="1">
                <a:latin typeface="Courier New" panose="02070309020205020404" pitchFamily="49" charset="0"/>
              </a:rPr>
              <a:t>DayOfYear</a:t>
            </a:r>
            <a:endParaRPr lang="en-US" sz="1600" b="1" dirty="0">
              <a:latin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	public: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		void Output();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		</a:t>
            </a:r>
            <a:r>
              <a:rPr lang="en-US" sz="1600" b="1" dirty="0" err="1">
                <a:latin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</a:rPr>
              <a:t>m_month</a:t>
            </a:r>
            <a:r>
              <a:rPr lang="en-US" sz="1600" b="1" dirty="0">
                <a:latin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		</a:t>
            </a:r>
            <a:r>
              <a:rPr lang="en-US" sz="1600" b="1" dirty="0" err="1">
                <a:latin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</a:rPr>
              <a:t>m_day</a:t>
            </a:r>
            <a:r>
              <a:rPr lang="en-US" sz="1600" b="1" dirty="0">
                <a:latin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};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endParaRPr lang="en-US" sz="1600" b="1" dirty="0">
              <a:latin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// Output method – displays a </a:t>
            </a:r>
            <a:r>
              <a:rPr lang="en-US" sz="16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DayOfYear</a:t>
            </a:r>
            <a:endParaRPr lang="en-US" sz="16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void </a:t>
            </a:r>
            <a:r>
              <a:rPr lang="en-US" sz="1600" b="1" dirty="0" err="1">
                <a:latin typeface="Courier New" panose="02070309020205020404" pitchFamily="49" charset="0"/>
              </a:rPr>
              <a:t>DayOfYear</a:t>
            </a:r>
            <a:r>
              <a:rPr lang="en-US" sz="1600" b="1" dirty="0">
                <a:latin typeface="Courier New" panose="02070309020205020404" pitchFamily="49" charset="0"/>
              </a:rPr>
              <a:t>::Output()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</a:rPr>
              <a:t>cout</a:t>
            </a:r>
            <a:r>
              <a:rPr lang="en-US" sz="1600" b="1" dirty="0">
                <a:latin typeface="Courier New" panose="02070309020205020404" pitchFamily="49" charset="0"/>
              </a:rPr>
              <a:t> &lt;&lt; </a:t>
            </a:r>
            <a:r>
              <a:rPr lang="en-US" sz="1600" b="1" dirty="0" err="1">
                <a:latin typeface="Courier New" panose="02070309020205020404" pitchFamily="49" charset="0"/>
              </a:rPr>
              <a:t>m_month</a:t>
            </a:r>
            <a:r>
              <a:rPr lang="en-US" sz="1600" b="1" dirty="0">
                <a:latin typeface="Courier New" panose="02070309020205020404" pitchFamily="49" charset="0"/>
              </a:rPr>
              <a:t> &lt;&lt; </a:t>
            </a:r>
            <a:r>
              <a:rPr lang="en-US" sz="1600" b="1" dirty="0" smtClean="0">
                <a:latin typeface="Courier New" panose="02070309020205020404" pitchFamily="49" charset="0"/>
              </a:rPr>
              <a:t>"/" </a:t>
            </a:r>
            <a:r>
              <a:rPr lang="en-US" sz="1600" b="1" dirty="0">
                <a:latin typeface="Courier New" panose="02070309020205020404" pitchFamily="49" charset="0"/>
              </a:rPr>
              <a:t>&lt;&lt; </a:t>
            </a:r>
            <a:r>
              <a:rPr lang="en-US" sz="1600" b="1" dirty="0" err="1">
                <a:latin typeface="Courier New" panose="02070309020205020404" pitchFamily="49" charset="0"/>
              </a:rPr>
              <a:t>m_day</a:t>
            </a:r>
            <a:r>
              <a:rPr lang="en-US" sz="1600" b="1" dirty="0">
                <a:latin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endParaRPr lang="en-US" sz="1600" b="1" dirty="0">
              <a:latin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</a:rPr>
              <a:t>// Code from main()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600" b="1" dirty="0" err="1">
                <a:latin typeface="Courier New" panose="02070309020205020404" pitchFamily="49" charset="0"/>
              </a:rPr>
              <a:t>DayOfYear</a:t>
            </a:r>
            <a:r>
              <a:rPr lang="en-US" sz="1600" b="1" dirty="0">
                <a:latin typeface="Courier New" panose="02070309020205020404" pitchFamily="49" charset="0"/>
              </a:rPr>
              <a:t> july4th;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july4th.m_month = 7;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july4th.m_day = 4;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july4th.Output();</a:t>
            </a:r>
          </a:p>
        </p:txBody>
      </p:sp>
    </p:spTree>
    <p:extLst>
      <p:ext uri="{BB962C8B-B14F-4D97-AF65-F5344CB8AC3E}">
        <p14:creationId xmlns:p14="http://schemas.microsoft.com/office/powerpoint/2010/main" val="147872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 Implementation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800" b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800" b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800" b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800" b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800" b="1" dirty="0" smtClean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b="1" dirty="0" smtClean="0">
                <a:latin typeface="Courier New" panose="02070309020205020404" pitchFamily="49" charset="0"/>
              </a:rPr>
              <a:t>void </a:t>
            </a:r>
            <a:r>
              <a:rPr lang="en-US" sz="2800" b="1" dirty="0" err="1">
                <a:latin typeface="Courier New" panose="02070309020205020404" pitchFamily="49" charset="0"/>
              </a:rPr>
              <a:t>DayOfYear</a:t>
            </a:r>
            <a:r>
              <a:rPr lang="en-US" sz="2800" b="1" dirty="0">
                <a:latin typeface="Courier New" panose="02070309020205020404" pitchFamily="49" charset="0"/>
              </a:rPr>
              <a:t>::Output()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b="1" dirty="0">
                <a:latin typeface="Courier New" panose="02070309020205020404" pitchFamily="49" charset="0"/>
              </a:rPr>
              <a:t>	</a:t>
            </a:r>
            <a:r>
              <a:rPr lang="en-US" sz="2800" b="1" dirty="0" err="1">
                <a:latin typeface="Courier New" panose="02070309020205020404" pitchFamily="49" charset="0"/>
              </a:rPr>
              <a:t>cout</a:t>
            </a:r>
            <a:r>
              <a:rPr lang="en-US" sz="2800" b="1" dirty="0">
                <a:latin typeface="Courier New" panose="02070309020205020404" pitchFamily="49" charset="0"/>
              </a:rPr>
              <a:t> &lt;&lt; </a:t>
            </a:r>
            <a:r>
              <a:rPr lang="en-US" sz="2800" b="1" dirty="0" err="1">
                <a:latin typeface="Courier New" panose="02070309020205020404" pitchFamily="49" charset="0"/>
              </a:rPr>
              <a:t>m_month</a:t>
            </a:r>
            <a:r>
              <a:rPr lang="en-US" sz="2800" b="1" dirty="0"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b="1" dirty="0">
                <a:latin typeface="Courier New" panose="02070309020205020404" pitchFamily="49" charset="0"/>
              </a:rPr>
              <a:t>		   </a:t>
            </a:r>
            <a:r>
              <a:rPr lang="en-US" sz="2800" b="1" dirty="0" smtClean="0">
                <a:latin typeface="Courier New" panose="02070309020205020404" pitchFamily="49" charset="0"/>
              </a:rPr>
              <a:t> &lt;&lt; "/" </a:t>
            </a:r>
            <a:r>
              <a:rPr lang="en-US" sz="2800" b="1" dirty="0">
                <a:latin typeface="Courier New" panose="02070309020205020404" pitchFamily="49" charset="0"/>
              </a:rPr>
              <a:t>&lt;&lt; </a:t>
            </a:r>
            <a:r>
              <a:rPr lang="en-US" sz="2800" b="1" dirty="0" err="1">
                <a:latin typeface="Courier New" panose="02070309020205020404" pitchFamily="49" charset="0"/>
              </a:rPr>
              <a:t>m_day</a:t>
            </a:r>
            <a:r>
              <a:rPr lang="en-US" sz="28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b="1" dirty="0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1460500" y="2385030"/>
            <a:ext cx="1130300" cy="1410984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79400" y="1981200"/>
            <a:ext cx="2362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70C0"/>
                </a:solidFill>
              </a:rPr>
              <a:t>Class Name</a:t>
            </a:r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H="1">
            <a:off x="3733800" y="2743200"/>
            <a:ext cx="0" cy="1052815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641600" y="1143000"/>
            <a:ext cx="2590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70C0"/>
                </a:solidFill>
              </a:rPr>
              <a:t>Scope Resolution Operator</a:t>
            </a:r>
            <a:r>
              <a:rPr lang="en-US" sz="2400" dirty="0">
                <a:solidFill>
                  <a:srgbClr val="0070C0"/>
                </a:solidFill>
              </a:rPr>
              <a:t>: indicates which class this method is from</a:t>
            </a: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 flipH="1">
            <a:off x="4787900" y="2468265"/>
            <a:ext cx="1574800" cy="1327749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5715000" y="2006600"/>
            <a:ext cx="2362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70C0"/>
                </a:solidFill>
              </a:rPr>
              <a:t>Method Name</a:t>
            </a:r>
          </a:p>
        </p:txBody>
      </p:sp>
      <p:sp>
        <p:nvSpPr>
          <p:cNvPr id="29707" name="Freeform 11"/>
          <p:cNvSpPr>
            <a:spLocks/>
          </p:cNvSpPr>
          <p:nvPr/>
        </p:nvSpPr>
        <p:spPr bwMode="auto">
          <a:xfrm>
            <a:off x="5232400" y="4203700"/>
            <a:ext cx="762000" cy="1600200"/>
          </a:xfrm>
          <a:custGeom>
            <a:avLst/>
            <a:gdLst>
              <a:gd name="T0" fmla="*/ 0 w 480"/>
              <a:gd name="T1" fmla="*/ 0 h 1008"/>
              <a:gd name="T2" fmla="*/ 480 w 480"/>
              <a:gd name="T3" fmla="*/ 0 h 1008"/>
              <a:gd name="T4" fmla="*/ 480 w 480"/>
              <a:gd name="T5" fmla="*/ 1008 h 1008"/>
              <a:gd name="T6" fmla="*/ 0 w 480"/>
              <a:gd name="T7" fmla="*/ 1008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0" h="1008">
                <a:moveTo>
                  <a:pt x="0" y="0"/>
                </a:moveTo>
                <a:lnTo>
                  <a:pt x="480" y="0"/>
                </a:lnTo>
                <a:lnTo>
                  <a:pt x="480" y="1008"/>
                </a:lnTo>
                <a:lnTo>
                  <a:pt x="0" y="1008"/>
                </a:lnTo>
              </a:path>
            </a:pathLst>
          </a:custGeom>
          <a:noFill/>
          <a:ln w="381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6083300" y="4588301"/>
            <a:ext cx="121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70C0"/>
                </a:solidFill>
              </a:rPr>
              <a:t>Method Body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78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Separating Classes into </a:t>
            </a:r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</a:rPr>
              <a:t>// Represents a Day of the Year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class </a:t>
            </a:r>
            <a:r>
              <a:rPr lang="en-US" sz="2000" b="1" dirty="0" err="1">
                <a:latin typeface="Courier New" panose="02070309020205020404" pitchFamily="49" charset="0"/>
              </a:rPr>
              <a:t>DayOfYear</a:t>
            </a:r>
            <a:endParaRPr lang="en-US" sz="20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	public: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		void Output();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		</a:t>
            </a:r>
            <a:r>
              <a:rPr 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</a:rPr>
              <a:t>m_month</a:t>
            </a:r>
            <a:r>
              <a:rPr lang="en-US" sz="20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		</a:t>
            </a:r>
            <a:r>
              <a:rPr 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</a:rPr>
              <a:t>m_day</a:t>
            </a:r>
            <a:r>
              <a:rPr lang="en-US" sz="20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</a:rPr>
              <a:t>// Output method – displays a </a:t>
            </a:r>
            <a:r>
              <a:rPr lang="en-US" sz="20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DayOfYear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void </a:t>
            </a:r>
            <a:r>
              <a:rPr lang="en-US" sz="2000" b="1" dirty="0" err="1">
                <a:latin typeface="Courier New" panose="02070309020205020404" pitchFamily="49" charset="0"/>
              </a:rPr>
              <a:t>DayOfYear</a:t>
            </a:r>
            <a:r>
              <a:rPr lang="en-US" sz="2000" b="1" dirty="0">
                <a:latin typeface="Courier New" panose="02070309020205020404" pitchFamily="49" charset="0"/>
              </a:rPr>
              <a:t>::Output()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</a:rPr>
              <a:t>cout</a:t>
            </a:r>
            <a:r>
              <a:rPr lang="en-US" sz="2000" b="1" dirty="0">
                <a:latin typeface="Courier New" panose="02070309020205020404" pitchFamily="49" charset="0"/>
              </a:rPr>
              <a:t> &lt;&lt; </a:t>
            </a:r>
            <a:r>
              <a:rPr lang="en-US" sz="2000" b="1" dirty="0" err="1">
                <a:latin typeface="Courier New" panose="02070309020205020404" pitchFamily="49" charset="0"/>
              </a:rPr>
              <a:t>m_month</a:t>
            </a:r>
            <a:r>
              <a:rPr lang="en-US" sz="2000" b="1" dirty="0">
                <a:latin typeface="Courier New" panose="02070309020205020404" pitchFamily="49" charset="0"/>
              </a:rPr>
              <a:t> &lt;&lt; “/” &lt;&lt; </a:t>
            </a:r>
            <a:r>
              <a:rPr lang="en-US" sz="2000" b="1" dirty="0" err="1">
                <a:latin typeface="Courier New" panose="02070309020205020404" pitchFamily="49" charset="0"/>
              </a:rPr>
              <a:t>m_day</a:t>
            </a:r>
            <a:r>
              <a:rPr lang="en-US" sz="20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0724" name="Freeform 4"/>
          <p:cNvSpPr>
            <a:spLocks/>
          </p:cNvSpPr>
          <p:nvPr/>
        </p:nvSpPr>
        <p:spPr bwMode="auto">
          <a:xfrm>
            <a:off x="6019800" y="4495800"/>
            <a:ext cx="762000" cy="1371600"/>
          </a:xfrm>
          <a:custGeom>
            <a:avLst/>
            <a:gdLst>
              <a:gd name="T0" fmla="*/ 0 w 480"/>
              <a:gd name="T1" fmla="*/ 0 h 1008"/>
              <a:gd name="T2" fmla="*/ 480 w 480"/>
              <a:gd name="T3" fmla="*/ 0 h 1008"/>
              <a:gd name="T4" fmla="*/ 480 w 480"/>
              <a:gd name="T5" fmla="*/ 1008 h 1008"/>
              <a:gd name="T6" fmla="*/ 0 w 480"/>
              <a:gd name="T7" fmla="*/ 1008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0" h="1008">
                <a:moveTo>
                  <a:pt x="0" y="0"/>
                </a:moveTo>
                <a:lnTo>
                  <a:pt x="480" y="0"/>
                </a:lnTo>
                <a:lnTo>
                  <a:pt x="480" y="1008"/>
                </a:lnTo>
                <a:lnTo>
                  <a:pt x="0" y="1008"/>
                </a:lnTo>
              </a:path>
            </a:pathLst>
          </a:custGeom>
          <a:noFill/>
          <a:ln w="381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858000" y="4365992"/>
            <a:ext cx="22098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70C0"/>
                </a:solidFill>
              </a:rPr>
              <a:t>Class Definition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70C0"/>
                </a:solidFill>
              </a:rPr>
              <a:t>Goes in file </a:t>
            </a:r>
            <a:r>
              <a:rPr lang="en-US" sz="2000" dirty="0" smtClean="0">
                <a:solidFill>
                  <a:srgbClr val="0070C0"/>
                </a:solidFill>
              </a:rPr>
              <a:t>ClassName.cpp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70C0"/>
                </a:solidFill>
              </a:rPr>
              <a:t>(DayOfYear.cpp)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30726" name="Freeform 6"/>
          <p:cNvSpPr>
            <a:spLocks/>
          </p:cNvSpPr>
          <p:nvPr/>
        </p:nvSpPr>
        <p:spPr bwMode="auto">
          <a:xfrm>
            <a:off x="6019800" y="1524000"/>
            <a:ext cx="762000" cy="2057400"/>
          </a:xfrm>
          <a:custGeom>
            <a:avLst/>
            <a:gdLst>
              <a:gd name="T0" fmla="*/ 0 w 480"/>
              <a:gd name="T1" fmla="*/ 0 h 1008"/>
              <a:gd name="T2" fmla="*/ 480 w 480"/>
              <a:gd name="T3" fmla="*/ 0 h 1008"/>
              <a:gd name="T4" fmla="*/ 480 w 480"/>
              <a:gd name="T5" fmla="*/ 1008 h 1008"/>
              <a:gd name="T6" fmla="*/ 0 w 480"/>
              <a:gd name="T7" fmla="*/ 1008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0" h="1008">
                <a:moveTo>
                  <a:pt x="0" y="0"/>
                </a:moveTo>
                <a:lnTo>
                  <a:pt x="480" y="0"/>
                </a:lnTo>
                <a:lnTo>
                  <a:pt x="480" y="1008"/>
                </a:lnTo>
                <a:lnTo>
                  <a:pt x="0" y="1008"/>
                </a:lnTo>
              </a:path>
            </a:pathLst>
          </a:custGeom>
          <a:noFill/>
          <a:ln w="381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6858000" y="1737092"/>
            <a:ext cx="22098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70C0"/>
                </a:solidFill>
              </a:rPr>
              <a:t>Class Declaration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70C0"/>
                </a:solidFill>
              </a:rPr>
              <a:t>Goes in file </a:t>
            </a:r>
            <a:r>
              <a:rPr lang="en-US" sz="2000" dirty="0" err="1" smtClean="0">
                <a:solidFill>
                  <a:srgbClr val="0070C0"/>
                </a:solidFill>
              </a:rPr>
              <a:t>ClassName.h</a:t>
            </a:r>
            <a:endParaRPr lang="en-US" sz="2000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70C0"/>
                </a:solidFill>
              </a:rPr>
              <a:t>(</a:t>
            </a:r>
            <a:r>
              <a:rPr lang="en-US" sz="2000" dirty="0" err="1" smtClean="0">
                <a:solidFill>
                  <a:srgbClr val="0070C0"/>
                </a:solidFill>
              </a:rPr>
              <a:t>DayOfYear.h</a:t>
            </a:r>
            <a:r>
              <a:rPr lang="en-US" sz="2000" dirty="0" smtClean="0">
                <a:solidFill>
                  <a:srgbClr val="0070C0"/>
                </a:solidFill>
              </a:rPr>
              <a:t>)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22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5" grpId="0"/>
      <p:bldP spid="30726" grpId="0" animBg="1"/>
      <p:bldP spid="307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Classes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b="1">
                <a:solidFill>
                  <a:srgbClr val="002060"/>
                </a:solidFill>
                <a:latin typeface="Courier New" panose="02070309020205020404" pitchFamily="49" charset="0"/>
              </a:rPr>
              <a:t>// </a:t>
            </a:r>
            <a:r>
              <a:rPr lang="en-US" sz="2800" b="1" smtClean="0">
                <a:solidFill>
                  <a:srgbClr val="002060"/>
                </a:solidFill>
                <a:latin typeface="Courier New" panose="02070309020205020404" pitchFamily="49" charset="0"/>
              </a:rPr>
              <a:t>code </a:t>
            </a:r>
            <a:r>
              <a:rPr lang="en-US" sz="2800" b="1" dirty="0">
                <a:solidFill>
                  <a:srgbClr val="002060"/>
                </a:solidFill>
                <a:latin typeface="Courier New" panose="02070309020205020404" pitchFamily="49" charset="0"/>
              </a:rPr>
              <a:t>from main()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b="1" dirty="0" err="1">
                <a:latin typeface="Courier New" panose="02070309020205020404" pitchFamily="49" charset="0"/>
              </a:rPr>
              <a:t>DayOfYear</a:t>
            </a:r>
            <a:r>
              <a:rPr lang="en-US" sz="2800" b="1" dirty="0">
                <a:latin typeface="Courier New" panose="02070309020205020404" pitchFamily="49" charset="0"/>
              </a:rPr>
              <a:t> july4th;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b="1" dirty="0">
                <a:latin typeface="Courier New" panose="02070309020205020404" pitchFamily="49" charset="0"/>
              </a:rPr>
              <a:t>july4th.m_month = 7;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b="1" dirty="0">
                <a:latin typeface="Courier New" panose="02070309020205020404" pitchFamily="49" charset="0"/>
              </a:rPr>
              <a:t>july4th.m_day = 4;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b="1" dirty="0">
                <a:latin typeface="Courier New" panose="02070309020205020404" pitchFamily="49" charset="0"/>
              </a:rPr>
              <a:t>july4th.Output();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800" b="1" dirty="0">
              <a:latin typeface="Courier New" panose="02070309020205020404" pitchFamily="49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H="1" flipV="1">
            <a:off x="2209800" y="3502966"/>
            <a:ext cx="412750" cy="179843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346200" y="5289982"/>
            <a:ext cx="2362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0070C0"/>
                </a:solidFill>
              </a:rPr>
              <a:t>Dot Operator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H="1" flipV="1">
            <a:off x="1092200" y="3502967"/>
            <a:ext cx="0" cy="967433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65100" y="4470400"/>
            <a:ext cx="1854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0070C0"/>
                </a:solidFill>
              </a:rPr>
              <a:t>Object Name</a:t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>(Variable)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 flipH="1" flipV="1">
            <a:off x="3175000" y="3502966"/>
            <a:ext cx="2159000" cy="1787015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4152900" y="5301397"/>
            <a:ext cx="2362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0070C0"/>
                </a:solidFill>
              </a:rPr>
              <a:t>Class Methods and Members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flipH="1" flipV="1">
            <a:off x="4508500" y="1981199"/>
            <a:ext cx="1422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5930900" y="1750366"/>
            <a:ext cx="19431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0070C0"/>
                </a:solidFill>
              </a:rPr>
              <a:t>Constructor</a:t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rgbClr val="0070C0"/>
                </a:solidFill>
              </a:rPr>
              <a:t>(we’ll cover</a:t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rgbClr val="0070C0"/>
                </a:solidFill>
              </a:rPr>
              <a:t>this soon)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28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Dot and Scope Resolution Operator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dirty="0" smtClean="0"/>
              <a:t>Used to specify "of what thing" they are</a:t>
            </a:r>
            <a:br>
              <a:rPr lang="en-US" dirty="0" smtClean="0"/>
            </a:br>
            <a:r>
              <a:rPr lang="en-US" dirty="0" smtClean="0"/>
              <a:t>members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Dot operator:</a:t>
            </a:r>
          </a:p>
          <a:p>
            <a:pPr lvl="1" eaLnBrk="1" hangingPunct="1"/>
            <a:r>
              <a:rPr lang="en-US" sz="3200" dirty="0" smtClean="0"/>
              <a:t>Specifies member of particular object</a:t>
            </a:r>
          </a:p>
          <a:p>
            <a:pPr lvl="2"/>
            <a:r>
              <a:rPr lang="en-US" sz="2800" dirty="0" smtClean="0"/>
              <a:t>Class method or member variable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Scope resolution operator:</a:t>
            </a:r>
          </a:p>
          <a:p>
            <a:pPr lvl="1" eaLnBrk="1" hangingPunct="1"/>
            <a:r>
              <a:rPr lang="en-US" sz="3200" dirty="0" smtClean="0"/>
              <a:t>Specifies what class the function’s</a:t>
            </a:r>
            <a:br>
              <a:rPr lang="en-US" sz="3200" dirty="0" smtClean="0"/>
            </a:br>
            <a:r>
              <a:rPr lang="en-US" sz="3200" dirty="0" smtClean="0"/>
              <a:t>definition belongs to</a:t>
            </a:r>
          </a:p>
        </p:txBody>
      </p:sp>
    </p:spTree>
    <p:extLst>
      <p:ext uri="{BB962C8B-B14F-4D97-AF65-F5344CB8AC3E}">
        <p14:creationId xmlns:p14="http://schemas.microsoft.com/office/powerpoint/2010/main" val="343084047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Encapsulation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methods do not need to be passed information about that class object</a:t>
            </a:r>
          </a:p>
          <a:p>
            <a:pPr lvl="1"/>
            <a:r>
              <a:rPr lang="en-US" dirty="0" smtClean="0"/>
              <a:t>Notice that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Output()</a:t>
            </a:r>
            <a:r>
              <a:rPr lang="en-US" dirty="0" smtClean="0"/>
              <a:t> method does not have any parameters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Class methods are called </a:t>
            </a:r>
            <a:r>
              <a:rPr lang="en-US" b="1" i="1" dirty="0" smtClean="0"/>
              <a:t>on</a:t>
            </a:r>
            <a:r>
              <a:rPr lang="en-US" dirty="0" smtClean="0"/>
              <a:t> a class object</a:t>
            </a:r>
          </a:p>
          <a:p>
            <a:pPr lvl="1"/>
            <a:r>
              <a:rPr lang="en-US" dirty="0" smtClean="0"/>
              <a:t>They know everything about that object already</a:t>
            </a:r>
          </a:p>
          <a:p>
            <a:endParaRPr lang="en-US" dirty="0"/>
          </a:p>
          <a:p>
            <a:r>
              <a:rPr lang="en-US" dirty="0" smtClean="0"/>
              <a:t>Remember, classes contain code </a:t>
            </a:r>
            <a:r>
              <a:rPr lang="en-US" u="sng" dirty="0" smtClean="0"/>
              <a:t>and</a:t>
            </a:r>
            <a:r>
              <a:rPr lang="en-US" dirty="0" smtClean="0"/>
              <a:t> data!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28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Pointers</a:t>
            </a:r>
          </a:p>
          <a:p>
            <a:pPr lvl="1"/>
            <a:r>
              <a:rPr lang="en-US" sz="2800" dirty="0" smtClean="0"/>
              <a:t>Review</a:t>
            </a:r>
          </a:p>
          <a:p>
            <a:pPr lvl="1"/>
            <a:r>
              <a:rPr lang="en-US" dirty="0" smtClean="0"/>
              <a:t>Passing to Functions</a:t>
            </a:r>
          </a:p>
          <a:p>
            <a:r>
              <a:rPr lang="en-US" sz="3200" dirty="0" smtClean="0"/>
              <a:t>Using pointers to pass arrays to functions</a:t>
            </a:r>
          </a:p>
          <a:p>
            <a:pPr lvl="1"/>
            <a:r>
              <a:rPr lang="en-US" sz="2800" dirty="0" smtClean="0"/>
              <a:t>Including C-Strings</a:t>
            </a:r>
          </a:p>
          <a:p>
            <a:r>
              <a:rPr lang="en-US" dirty="0" smtClean="0"/>
              <a:t>References</a:t>
            </a:r>
          </a:p>
          <a:p>
            <a:pPr lvl="1"/>
            <a:r>
              <a:rPr lang="en-US" dirty="0" smtClean="0"/>
              <a:t>Creating</a:t>
            </a:r>
          </a:p>
          <a:p>
            <a:pPr lvl="1"/>
            <a:r>
              <a:rPr lang="en-US" sz="2800" dirty="0" smtClean="0"/>
              <a:t>Passing to Functions</a:t>
            </a:r>
          </a:p>
          <a:p>
            <a:pPr lvl="1"/>
            <a:endParaRPr lang="en-US" sz="28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621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521143" y="2644170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LIVECODING!!!</a:t>
            </a:r>
            <a:endParaRPr lang="en-US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976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xit" presetSubtype="3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6" presetClass="exit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5" grpId="3"/>
      <p:bldP spid="5" grpId="4"/>
      <p:bldP spid="5" grpId="5"/>
      <p:bldP spid="5" grpId="6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Livecoding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Rectangle class with</a:t>
            </a:r>
          </a:p>
          <a:p>
            <a:pPr lvl="1"/>
            <a:r>
              <a:rPr lang="en-US" dirty="0" smtClean="0"/>
              <a:t>Member variables for height and width</a:t>
            </a:r>
          </a:p>
          <a:p>
            <a:pPr lvl="1"/>
            <a:r>
              <a:rPr lang="en-US" dirty="0" smtClean="0"/>
              <a:t>Class methods to:</a:t>
            </a:r>
          </a:p>
          <a:p>
            <a:pPr lvl="2"/>
            <a:r>
              <a:rPr lang="en-US" sz="2800" dirty="0" smtClean="0"/>
              <a:t>Calculate area</a:t>
            </a:r>
          </a:p>
          <a:p>
            <a:pPr lvl="2"/>
            <a:r>
              <a:rPr lang="en-US" sz="2800" dirty="0" smtClean="0"/>
              <a:t>Calculate perimeter</a:t>
            </a:r>
          </a:p>
          <a:p>
            <a:pPr lvl="2"/>
            <a:r>
              <a:rPr lang="en-US" sz="2800" dirty="0" smtClean="0"/>
              <a:t>Check if it’s </a:t>
            </a:r>
            <a:r>
              <a:rPr lang="en-US" sz="2800" dirty="0"/>
              <a:t>s</a:t>
            </a:r>
            <a:r>
              <a:rPr lang="en-US" sz="2800" dirty="0" smtClean="0"/>
              <a:t>quare</a:t>
            </a:r>
          </a:p>
          <a:p>
            <a:pPr lvl="2"/>
            <a:r>
              <a:rPr lang="en-US" sz="2800" dirty="0" smtClean="0"/>
              <a:t>“Rotate” the rectangle</a:t>
            </a:r>
          </a:p>
          <a:p>
            <a:r>
              <a:rPr lang="en-US" dirty="0" smtClean="0"/>
              <a:t>Create both </a:t>
            </a:r>
            <a:r>
              <a:rPr lang="en-US" dirty="0" err="1" smtClean="0"/>
              <a:t>Rectangle.h</a:t>
            </a:r>
            <a:r>
              <a:rPr lang="en-US" dirty="0" smtClean="0"/>
              <a:t> and Rectangle.cpp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797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Project 1 has been released</a:t>
            </a:r>
          </a:p>
          <a:p>
            <a:r>
              <a:rPr lang="en-US" dirty="0" smtClean="0"/>
              <a:t>Found on Professor’s Marron website</a:t>
            </a:r>
          </a:p>
          <a:p>
            <a:r>
              <a:rPr lang="en-US" dirty="0" smtClean="0"/>
              <a:t>Due by 9:00 PM on February 23rd</a:t>
            </a:r>
          </a:p>
          <a:p>
            <a:r>
              <a:rPr lang="en-US" dirty="0" smtClean="0"/>
              <a:t>Get started on it now!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Make sure to read and follow the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coding standards </a:t>
            </a:r>
            <a:r>
              <a:rPr lang="en-US" dirty="0" smtClean="0">
                <a:solidFill>
                  <a:srgbClr val="C00000"/>
                </a:solidFill>
              </a:rPr>
              <a:t>for this course!</a:t>
            </a:r>
            <a:endParaRPr lang="en-US" dirty="0">
              <a:solidFill>
                <a:srgbClr val="C00000"/>
              </a:solidFill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Next time: more on Classes and Objects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87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9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understand the purpose and benefits </a:t>
            </a:r>
            <a:br>
              <a:rPr lang="en-US" dirty="0" smtClean="0"/>
            </a:br>
            <a:r>
              <a:rPr lang="en-US" dirty="0" smtClean="0"/>
              <a:t>of Object Oriented Programming</a:t>
            </a:r>
          </a:p>
          <a:p>
            <a:endParaRPr lang="en-US" dirty="0"/>
          </a:p>
          <a:p>
            <a:r>
              <a:rPr lang="en-US" dirty="0" smtClean="0"/>
              <a:t>To learn about classes in C++</a:t>
            </a:r>
          </a:p>
          <a:p>
            <a:pPr lvl="1"/>
            <a:r>
              <a:rPr lang="en-US" dirty="0" smtClean="0"/>
              <a:t>Class Methods (Functions)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10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and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All programming languages provide some form of </a:t>
            </a:r>
            <a:r>
              <a:rPr lang="en-US" b="1" i="1" dirty="0" smtClean="0"/>
              <a:t>abstraction</a:t>
            </a:r>
            <a:endParaRPr lang="en-US" b="1" i="1" dirty="0"/>
          </a:p>
          <a:p>
            <a:pPr lvl="1">
              <a:spcBef>
                <a:spcPts val="0"/>
              </a:spcBef>
            </a:pPr>
            <a:r>
              <a:rPr lang="en-US" dirty="0"/>
              <a:t>Also called </a:t>
            </a:r>
            <a:r>
              <a:rPr lang="en-US" dirty="0" smtClean="0"/>
              <a:t>“information hiding”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Separates code </a:t>
            </a:r>
            <a:r>
              <a:rPr lang="en-US" u="sng" dirty="0"/>
              <a:t>use</a:t>
            </a:r>
            <a:r>
              <a:rPr lang="en-US" dirty="0"/>
              <a:t> from code </a:t>
            </a:r>
            <a:r>
              <a:rPr lang="en-US" u="sng" dirty="0"/>
              <a:t>implementation</a:t>
            </a:r>
          </a:p>
          <a:p>
            <a:pPr lvl="3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Procedural </a:t>
            </a:r>
            <a:r>
              <a:rPr lang="en-US" dirty="0"/>
              <a:t>Programming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Data Abstraction:  using data structures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Control Abstraction:  using </a:t>
            </a:r>
            <a:r>
              <a:rPr lang="en-US" dirty="0" smtClean="0"/>
              <a:t>functions</a:t>
            </a:r>
          </a:p>
          <a:p>
            <a:pPr lvl="3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Object </a:t>
            </a:r>
            <a:r>
              <a:rPr lang="en-US" dirty="0"/>
              <a:t>Oriented Programming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Data and Control Abstraction:  using </a:t>
            </a:r>
            <a:r>
              <a:rPr lang="en-US" b="1" i="1" dirty="0"/>
              <a:t>classes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035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Procedural vs OOP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3708400" cy="4742531"/>
          </a:xfrm>
        </p:spPr>
        <p:txBody>
          <a:bodyPr/>
          <a:lstStyle/>
          <a:p>
            <a:r>
              <a:rPr lang="en-US" dirty="0" smtClean="0"/>
              <a:t>Procedural</a:t>
            </a:r>
          </a:p>
          <a:p>
            <a:pPr marL="285750" lvl="1"/>
            <a:r>
              <a:rPr lang="en-US" dirty="0"/>
              <a:t>Calculate the area of a circle given the specified radius</a:t>
            </a:r>
          </a:p>
          <a:p>
            <a:pPr marL="285750" lvl="1"/>
            <a:r>
              <a:rPr lang="en-US" dirty="0"/>
              <a:t>Sort this class list given an array of students</a:t>
            </a:r>
          </a:p>
          <a:p>
            <a:pPr marL="285750" lvl="1"/>
            <a:r>
              <a:rPr lang="en-US" dirty="0"/>
              <a:t>Calculate the student’s GPA given a list of courses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97400" y="1383632"/>
            <a:ext cx="3911600" cy="4742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Object Oriented</a:t>
            </a:r>
          </a:p>
          <a:p>
            <a:pPr marL="285750" lvl="1"/>
            <a:r>
              <a:rPr lang="en-US" dirty="0"/>
              <a:t>Circle, </a:t>
            </a:r>
            <a:r>
              <a:rPr lang="en-US" dirty="0" smtClean="0"/>
              <a:t>you know your radius, what is </a:t>
            </a:r>
            <a:r>
              <a:rPr lang="en-US" dirty="0"/>
              <a:t>your </a:t>
            </a:r>
            <a:r>
              <a:rPr lang="en-US" dirty="0" smtClean="0"/>
              <a:t>area?</a:t>
            </a:r>
            <a:endParaRPr lang="en-US" dirty="0"/>
          </a:p>
          <a:p>
            <a:pPr marL="285750" lvl="1"/>
            <a:r>
              <a:rPr lang="en-US" dirty="0"/>
              <a:t>Class list, sort your </a:t>
            </a:r>
            <a:r>
              <a:rPr lang="en-US" dirty="0" smtClean="0"/>
              <a:t>students</a:t>
            </a:r>
          </a:p>
          <a:p>
            <a:pPr marL="285750" lvl="1"/>
            <a:endParaRPr lang="en-US" dirty="0"/>
          </a:p>
          <a:p>
            <a:pPr marL="285750" lvl="1"/>
            <a:r>
              <a:rPr lang="en-US" dirty="0"/>
              <a:t>Transcript, </a:t>
            </a:r>
            <a:r>
              <a:rPr lang="en-US" dirty="0" smtClean="0"/>
              <a:t>what is this </a:t>
            </a:r>
            <a:r>
              <a:rPr lang="en-US" dirty="0"/>
              <a:t>student’s GPA?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14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the dictionary:</a:t>
            </a:r>
          </a:p>
          <a:p>
            <a:pPr lvl="1"/>
            <a:r>
              <a:rPr lang="en-US" dirty="0"/>
              <a:t>A set, collection, group, or configuration containing members regarded as </a:t>
            </a:r>
            <a:r>
              <a:rPr lang="en-US" b="1" dirty="0"/>
              <a:t>having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certain </a:t>
            </a:r>
            <a:r>
              <a:rPr lang="en-US" b="1" dirty="0"/>
              <a:t>attributes or traits in common</a:t>
            </a:r>
          </a:p>
          <a:p>
            <a:endParaRPr lang="en-US" dirty="0" smtClean="0"/>
          </a:p>
          <a:p>
            <a:r>
              <a:rPr lang="en-US" dirty="0" smtClean="0"/>
              <a:t>According to OOP principles:</a:t>
            </a:r>
          </a:p>
          <a:p>
            <a:pPr lvl="1"/>
            <a:r>
              <a:rPr lang="en-US" dirty="0"/>
              <a:t>A group of objects with </a:t>
            </a:r>
            <a:r>
              <a:rPr lang="en-US" b="1" dirty="0"/>
              <a:t>similar properties</a:t>
            </a:r>
            <a:r>
              <a:rPr lang="en-US" dirty="0"/>
              <a:t>, </a:t>
            </a:r>
            <a:r>
              <a:rPr lang="en-US" b="1" dirty="0"/>
              <a:t>common behavior</a:t>
            </a:r>
            <a:r>
              <a:rPr lang="en-US" dirty="0"/>
              <a:t>, </a:t>
            </a:r>
            <a:r>
              <a:rPr lang="en-US" b="1" dirty="0"/>
              <a:t>common relationships </a:t>
            </a:r>
            <a:r>
              <a:rPr lang="en-US" dirty="0"/>
              <a:t>with other objects, and </a:t>
            </a:r>
            <a:r>
              <a:rPr lang="en-US" b="1" dirty="0"/>
              <a:t>common semantics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601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Blueprints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Classes are “blueprints” for creating objects</a:t>
            </a:r>
          </a:p>
          <a:p>
            <a:pPr lvl="1"/>
            <a:r>
              <a:rPr lang="en-US" dirty="0"/>
              <a:t>A </a:t>
            </a:r>
            <a:r>
              <a:rPr lang="en-US" dirty="0" smtClean="0"/>
              <a:t>dog class </a:t>
            </a:r>
            <a:r>
              <a:rPr lang="en-US" dirty="0"/>
              <a:t>to create </a:t>
            </a:r>
            <a:r>
              <a:rPr lang="en-US" dirty="0" smtClean="0"/>
              <a:t>dog objects</a:t>
            </a:r>
            <a:endParaRPr lang="en-US" dirty="0"/>
          </a:p>
          <a:p>
            <a:pPr lvl="1"/>
            <a:r>
              <a:rPr lang="en-US" dirty="0"/>
              <a:t>A car class to create car objects</a:t>
            </a:r>
          </a:p>
          <a:p>
            <a:pPr lvl="1"/>
            <a:r>
              <a:rPr lang="en-US" dirty="0"/>
              <a:t>A shoe class to create shoe objects</a:t>
            </a:r>
          </a:p>
          <a:p>
            <a:r>
              <a:rPr lang="en-US" dirty="0"/>
              <a:t>The blueprint defines</a:t>
            </a:r>
          </a:p>
          <a:p>
            <a:pPr lvl="1"/>
            <a:r>
              <a:rPr lang="en-US" dirty="0"/>
              <a:t>The class’s </a:t>
            </a:r>
            <a:r>
              <a:rPr lang="en-US" dirty="0" smtClean="0"/>
              <a:t>state/attributes</a:t>
            </a:r>
          </a:p>
          <a:p>
            <a:pPr lvl="2"/>
            <a:r>
              <a:rPr lang="en-US" sz="2800" dirty="0" smtClean="0"/>
              <a:t>As variables</a:t>
            </a:r>
            <a:endParaRPr lang="en-US" sz="2800" dirty="0"/>
          </a:p>
          <a:p>
            <a:pPr lvl="1"/>
            <a:r>
              <a:rPr lang="en-US" dirty="0"/>
              <a:t>The class’s </a:t>
            </a:r>
            <a:r>
              <a:rPr lang="en-US" dirty="0" smtClean="0"/>
              <a:t>behaviors</a:t>
            </a:r>
          </a:p>
          <a:p>
            <a:pPr lvl="2"/>
            <a:r>
              <a:rPr lang="en-US" sz="2800" dirty="0" smtClean="0"/>
              <a:t>As </a:t>
            </a:r>
            <a:r>
              <a:rPr lang="en-US" sz="2800" dirty="0"/>
              <a:t>methods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81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instance of a class is also called </a:t>
            </a:r>
            <a:br>
              <a:rPr lang="en-US" dirty="0" smtClean="0"/>
            </a:br>
            <a:r>
              <a:rPr lang="en-US" dirty="0" smtClean="0"/>
              <a:t>an </a:t>
            </a:r>
            <a:r>
              <a:rPr lang="en-US" b="1" i="1" dirty="0" smtClean="0"/>
              <a:t>object</a:t>
            </a:r>
            <a:r>
              <a:rPr lang="en-US" dirty="0" smtClean="0"/>
              <a:t> of that class type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You can create as many instances of a class as you want</a:t>
            </a:r>
          </a:p>
          <a:p>
            <a:pPr lvl="1"/>
            <a:r>
              <a:rPr lang="en-US" dirty="0" smtClean="0"/>
              <a:t>Just like a “regular” data type, like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</a:p>
          <a:p>
            <a:pPr lvl="1"/>
            <a:r>
              <a:rPr lang="en-US" dirty="0" smtClean="0"/>
              <a:t>There is more than one dog, or car, or shoe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987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11446</TotalTime>
  <Words>677</Words>
  <Application>Microsoft Office PowerPoint</Application>
  <PresentationFormat>On-screen Show (4:3)</PresentationFormat>
  <Paragraphs>236</Paragraphs>
  <Slides>22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CMSC202  Computer Science II for Majors  Lecture 06 –  Classes and Objects</vt:lpstr>
      <vt:lpstr>Last Class We Covered</vt:lpstr>
      <vt:lpstr>Any Questions from Last Time?</vt:lpstr>
      <vt:lpstr>Today’s Objectives</vt:lpstr>
      <vt:lpstr>Programming and Abstraction</vt:lpstr>
      <vt:lpstr>Procedural vs OOP Examples</vt:lpstr>
      <vt:lpstr>What is a Class?</vt:lpstr>
      <vt:lpstr>Blueprints</vt:lpstr>
      <vt:lpstr>Objects</vt:lpstr>
      <vt:lpstr>Encapsulation</vt:lpstr>
      <vt:lpstr>Class Declaration Example</vt:lpstr>
      <vt:lpstr>Class Rules – Coding Standard</vt:lpstr>
      <vt:lpstr>Methods and Member Variables</vt:lpstr>
      <vt:lpstr>Example of Using a Class</vt:lpstr>
      <vt:lpstr>Method Implementation</vt:lpstr>
      <vt:lpstr>Separating Classes into Files</vt:lpstr>
      <vt:lpstr>Using Classes</vt:lpstr>
      <vt:lpstr>Dot and Scope Resolution Operator</vt:lpstr>
      <vt:lpstr>More about Encapsulation</vt:lpstr>
      <vt:lpstr>Time for…</vt:lpstr>
      <vt:lpstr>Livecoding Exercise</vt:lpstr>
      <vt:lpstr>Announcements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226</cp:revision>
  <dcterms:created xsi:type="dcterms:W3CDTF">2014-05-05T14:25:42Z</dcterms:created>
  <dcterms:modified xsi:type="dcterms:W3CDTF">2016-02-23T18:24:51Z</dcterms:modified>
</cp:coreProperties>
</file>